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0" r:id="rId4"/>
    <p:sldId id="313" r:id="rId5"/>
    <p:sldId id="302" r:id="rId6"/>
    <p:sldId id="295" r:id="rId7"/>
    <p:sldId id="314" r:id="rId8"/>
    <p:sldId id="296" r:id="rId9"/>
    <p:sldId id="317" r:id="rId10"/>
    <p:sldId id="318" r:id="rId11"/>
    <p:sldId id="298" r:id="rId12"/>
    <p:sldId id="319" r:id="rId13"/>
    <p:sldId id="324" r:id="rId14"/>
    <p:sldId id="320" r:id="rId15"/>
    <p:sldId id="299" r:id="rId16"/>
    <p:sldId id="323" r:id="rId17"/>
    <p:sldId id="322" r:id="rId18"/>
    <p:sldId id="309" r:id="rId19"/>
    <p:sldId id="310" r:id="rId20"/>
    <p:sldId id="301" r:id="rId21"/>
    <p:sldId id="311" r:id="rId22"/>
    <p:sldId id="312" r:id="rId23"/>
    <p:sldId id="325" r:id="rId24"/>
    <p:sldId id="304" r:id="rId25"/>
    <p:sldId id="326" r:id="rId26"/>
    <p:sldId id="306" r:id="rId27"/>
    <p:sldId id="327" r:id="rId28"/>
    <p:sldId id="305" r:id="rId29"/>
    <p:sldId id="328" r:id="rId30"/>
    <p:sldId id="307" r:id="rId31"/>
    <p:sldId id="329" r:id="rId32"/>
    <p:sldId id="308" r:id="rId33"/>
    <p:sldId id="33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346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883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593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441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166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769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778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241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05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060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288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FC76-6F5C-4EC2-8E4B-B5A58BB2F26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D95E-D921-4A70-85F9-5A037EA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3" y="745661"/>
            <a:ext cx="5284211" cy="3498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3566" y="847203"/>
            <a:ext cx="580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8: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VÀ ĐỜI SỐNG CON NGƯỜI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273" l="1261" r="100000">
                        <a14:foregroundMark x1="17477" y1="23485" x2="17477" y2="23485"/>
                        <a14:foregroundMark x1="23063" y1="40657" x2="23063" y2="40657"/>
                        <a14:foregroundMark x1="19459" y1="18939" x2="19459" y2="18939"/>
                        <a14:foregroundMark x1="17297" y1="27273" x2="17297" y2="27273"/>
                        <a14:foregroundMark x1="13514" y1="21970" x2="12793" y2="21212"/>
                        <a14:foregroundMark x1="11351" y1="18434" x2="11351" y2="18434"/>
                        <a14:foregroundMark x1="10991" y1="15657" x2="10991" y2="15657"/>
                        <a14:foregroundMark x1="24865" y1="27273" x2="23964" y2="27525"/>
                        <a14:foregroundMark x1="29369" y1="29798" x2="29369" y2="29798"/>
                        <a14:foregroundMark x1="30991" y1="33333" x2="30991" y2="33333"/>
                        <a14:foregroundMark x1="20541" y1="28283" x2="19279" y2="29040"/>
                        <a14:foregroundMark x1="16216" y1="30808" x2="15495" y2="30808"/>
                        <a14:foregroundMark x1="14775" y1="31061" x2="14775" y2="31061"/>
                        <a14:foregroundMark x1="15856" y1="34596" x2="15856" y2="34596"/>
                        <a14:foregroundMark x1="17838" y1="33586" x2="17838" y2="33586"/>
                        <a14:foregroundMark x1="18559" y1="38131" x2="18739" y2="39141"/>
                        <a14:foregroundMark x1="18018" y1="46970" x2="18018" y2="46970"/>
                        <a14:foregroundMark x1="17838" y1="47222" x2="17117" y2="47222"/>
                        <a14:foregroundMark x1="15856" y1="47222" x2="14595" y2="47222"/>
                        <a14:foregroundMark x1="10811" y1="50505" x2="10811" y2="50505"/>
                        <a14:foregroundMark x1="10811" y1="51263" x2="10811" y2="51263"/>
                        <a14:foregroundMark x1="8468" y1="53283" x2="8468" y2="53283"/>
                        <a14:foregroundMark x1="15495" y1="61111" x2="15495" y2="61111"/>
                        <a14:foregroundMark x1="15495" y1="61364" x2="15495" y2="61364"/>
                        <a14:foregroundMark x1="16577" y1="61364" x2="18559" y2="59848"/>
                        <a14:foregroundMark x1="21081" y1="59343" x2="21081" y2="59343"/>
                        <a14:foregroundMark x1="25766" y1="52273" x2="25766" y2="52273"/>
                        <a14:foregroundMark x1="25586" y1="52273" x2="25586" y2="52273"/>
                        <a14:foregroundMark x1="26486" y1="46970" x2="26486" y2="46970"/>
                        <a14:foregroundMark x1="26486" y1="46970" x2="26486" y2="46970"/>
                        <a14:foregroundMark x1="25766" y1="43434" x2="25766" y2="43434"/>
                        <a14:foregroundMark x1="25766" y1="43434" x2="25766" y2="43434"/>
                        <a14:foregroundMark x1="26126" y1="43687" x2="26126" y2="43687"/>
                        <a14:foregroundMark x1="28829" y1="52273" x2="28829" y2="52273"/>
                        <a14:foregroundMark x1="27568" y1="49495" x2="27568" y2="49495"/>
                        <a14:foregroundMark x1="45405" y1="20202" x2="45405" y2="20202"/>
                        <a14:foregroundMark x1="50090" y1="19192" x2="50450" y2="30556"/>
                        <a14:foregroundMark x1="46306" y1="49747" x2="46306" y2="49747"/>
                        <a14:foregroundMark x1="46667" y1="52525" x2="46667" y2="52525"/>
                        <a14:foregroundMark x1="48288" y1="62374" x2="48288" y2="62374"/>
                        <a14:foregroundMark x1="52793" y1="15404" x2="50631" y2="15404"/>
                        <a14:foregroundMark x1="44144" y1="16667" x2="44144" y2="16667"/>
                        <a14:foregroundMark x1="42342" y1="13889" x2="42342" y2="13889"/>
                        <a14:foregroundMark x1="51351" y1="9343" x2="52432" y2="9848"/>
                        <a14:foregroundMark x1="53694" y1="12121" x2="54955" y2="14394"/>
                        <a14:foregroundMark x1="56577" y1="18939" x2="56577" y2="20707"/>
                        <a14:foregroundMark x1="50631" y1="29798" x2="48649" y2="31566"/>
                        <a14:foregroundMark x1="45586" y1="33586" x2="45586" y2="33586"/>
                        <a14:foregroundMark x1="44144" y1="31818" x2="44144" y2="31818"/>
                        <a14:foregroundMark x1="42883" y1="28283" x2="42883" y2="28283"/>
                        <a14:foregroundMark x1="41802" y1="27273" x2="41081" y2="27020"/>
                        <a14:foregroundMark x1="40541" y1="26263" x2="40541" y2="26263"/>
                        <a14:foregroundMark x1="40541" y1="26263" x2="40541" y2="26263"/>
                        <a14:foregroundMark x1="54414" y1="31566" x2="54414" y2="31566"/>
                        <a14:foregroundMark x1="52793" y1="31818" x2="51712" y2="32323"/>
                        <a14:foregroundMark x1="50811" y1="32828" x2="49369" y2="33333"/>
                        <a14:foregroundMark x1="48829" y1="33333" x2="48829" y2="33333"/>
                        <a14:foregroundMark x1="45586" y1="44949" x2="44685" y2="44949"/>
                        <a14:foregroundMark x1="40541" y1="48737" x2="40541" y2="48737"/>
                        <a14:foregroundMark x1="41802" y1="55808" x2="41802" y2="55808"/>
                        <a14:foregroundMark x1="40541" y1="56566" x2="40541" y2="56566"/>
                        <a14:foregroundMark x1="39279" y1="54040" x2="39279" y2="54040"/>
                        <a14:foregroundMark x1="39099" y1="47727" x2="39099" y2="47727"/>
                        <a14:foregroundMark x1="46126" y1="77273" x2="46126" y2="77273"/>
                        <a14:foregroundMark x1="81441" y1="43182" x2="81441" y2="43182"/>
                        <a14:foregroundMark x1="80000" y1="21970" x2="80000" y2="21970"/>
                        <a14:foregroundMark x1="68649" y1="52273" x2="68649" y2="52273"/>
                        <a14:foregroundMark x1="65946" y1="56818" x2="65946" y2="56818"/>
                        <a14:foregroundMark x1="68649" y1="42424" x2="68649" y2="42424"/>
                        <a14:foregroundMark x1="71712" y1="36869" x2="71712" y2="36869"/>
                        <a14:foregroundMark x1="92793" y1="20707" x2="92793" y2="20707"/>
                        <a14:foregroundMark x1="61982" y1="10859" x2="61982" y2="10859"/>
                        <a14:foregroundMark x1="89730" y1="16667" x2="89730" y2="16667"/>
                        <a14:foregroundMark x1="87748" y1="16162" x2="87748" y2="16162"/>
                        <a14:foregroundMark x1="85045" y1="14899" x2="84144" y2="14899"/>
                        <a14:foregroundMark x1="78919" y1="13131" x2="74775" y2="12626"/>
                        <a14:foregroundMark x1="67748" y1="10101" x2="67748" y2="10101"/>
                        <a14:backgroundMark x1="24505" y1="35354" x2="24505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9" y="4149336"/>
            <a:ext cx="4343589" cy="3099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5791" y="3194404"/>
            <a:ext cx="449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98" y="4701815"/>
            <a:ext cx="1713838" cy="1547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24" y="3630597"/>
            <a:ext cx="2173609" cy="1823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" y="5777807"/>
            <a:ext cx="972149" cy="877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30484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060" y="872829"/>
            <a:ext cx="12112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ĐA DẠNG SINH HỌC ĐỘNG VẬT Ở MÔI TRƯỜNG ĐỚI LẠNH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Điều kiện khí hậu: khắc nghiệt, chủ yếu là mùa đông, thời gian mùa hè ngắn, băng tuyết phủ gần như quanh năm.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sinh vật: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Thực vật thưa thớt, thấp lùn, chỉ có 1 số loài.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Động vật: chỉ có 1 số ít loài tồn tại, có đặc điểm thích nghi với khí hậu lạnh giá (gấu trắng, hải cầu, cá voi, chim cánh cụt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Cấu tạo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Bộ lông dày: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Mỡ dưới da dày: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Lông màu trắng (mùa đông):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Tập tính: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Ngủ đông để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di cư tránh rét, tìm nơi ấm áp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ban ngày (thời tiết ấm hơn, tận dụng được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chồn, cáo, cú trắng...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221" y="211110"/>
            <a:ext cx="356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3501" y="141860"/>
            <a:ext cx="68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57: ĐA DẠNG SINH HỌC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675" y="3612039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5545" y="4073704"/>
            <a:ext cx="6372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694" y="4519979"/>
            <a:ext cx="5577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261052" y="5130925"/>
            <a:ext cx="33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tiết kiệm năng lượng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9830" y="5941143"/>
            <a:ext cx="197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6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3586" y="1337254"/>
            <a:ext cx="1033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0115" y="305364"/>
            <a:ext cx="982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 : ĐA DẠNG SINH HỌC 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5" y="2322536"/>
            <a:ext cx="2895600" cy="1936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1" y="4412342"/>
            <a:ext cx="2643188" cy="2116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081670" y="2801035"/>
            <a:ext cx="6876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414277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3586" y="1337254"/>
            <a:ext cx="1033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0115" y="305364"/>
            <a:ext cx="982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 : ĐA DẠNG SINH HỌC 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522" y="2517913"/>
            <a:ext cx="48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22" y="2036949"/>
            <a:ext cx="3979049" cy="22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934"/>
            <a:ext cx="3462410" cy="2304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14" y="2639039"/>
            <a:ext cx="3938666" cy="2611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71061" y="3591339"/>
            <a:ext cx="231884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2958" y="2294869"/>
            <a:ext cx="344556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00225" y="4449728"/>
            <a:ext cx="315515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Pentagon 19"/>
          <p:cNvSpPr/>
          <p:nvPr/>
        </p:nvSpPr>
        <p:spPr>
          <a:xfrm>
            <a:off x="3989440" y="5475246"/>
            <a:ext cx="6673631" cy="98066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vật: ít loài và có những đặc trưng đối với khí hậu khô và nóng.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5619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3586" y="1337254"/>
            <a:ext cx="1033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0115" y="305364"/>
            <a:ext cx="982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 : ĐA DẠNG SINH HỌC 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3" y="2101054"/>
            <a:ext cx="5213419" cy="325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228522" y="2517913"/>
            <a:ext cx="4890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3767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961321" y="939299"/>
            <a:ext cx="7023652" cy="44394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89735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0454" y="263828"/>
            <a:ext cx="1033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" y="1222606"/>
            <a:ext cx="2895600" cy="1936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2" y="3900794"/>
            <a:ext cx="2643188" cy="2116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25008" y="1391478"/>
            <a:ext cx="6785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896" y="3270724"/>
            <a:ext cx="176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1801" y="6094997"/>
            <a:ext cx="189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667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6044"/>
            <a:ext cx="356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862" y="562502"/>
            <a:ext cx="102306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ĐA DẠNG SINH HỌC ĐỘNG VẬT Ở MÔI TRƯỜNG HOANG MẠC ĐỚI NÓNG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Điều kiện khí hậu: rất nóng và khô, vực nước rất hiểm và phân bố rải rác xa nhau.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sinh vật: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Thực vật nhỏ, xơ xác.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Động vật: ít loài và có những đặc trưng đối với khí hậu khô và nóng.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động vật thích nghi với khí hậu khô nóng (hoang mạc)</a:t>
            </a:r>
          </a:p>
          <a:p>
            <a:pPr>
              <a:lnSpc>
                <a:spcPct val="150000"/>
              </a:lnSpc>
            </a:pPr>
            <a:r>
              <a:rPr lang="vi-V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Cấu tạo: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Chân dài: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………………………………………………………………………………………..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Chân cao, móng rộng, đệm thịt dày: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Bướu mỡ lạc đà: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(nước trao đổi chất)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Màu lông nhạt, giống màu: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Tập tính: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bước nhảy cao và xa, di chuyển bằng cách quăng thân: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vào ban đêm: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Khả năng đi xa tốt, nhịn khát: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……………………………………………………………………..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8551" y="2797419"/>
            <a:ext cx="415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ảnh hưởng của cát nóng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0500" y="3336193"/>
            <a:ext cx="442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6543" y="3774061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dự trữ mỡ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9940" y="4173647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màu môi 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604" y="5009371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6818" y="5539973"/>
            <a:ext cx="270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9940" y="6034186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nguồn nước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41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309127"/>
            <a:ext cx="7544853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6992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0347" y="375973"/>
            <a:ext cx="70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01449"/>
              </p:ext>
            </p:extLst>
          </p:nvPr>
        </p:nvGraphicFramePr>
        <p:xfrm>
          <a:off x="251791" y="1417983"/>
          <a:ext cx="10706741" cy="418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715">
                  <a:extLst>
                    <a:ext uri="{9D8B030D-6E8A-4147-A177-3AD203B41FA5}">
                      <a16:colId xmlns:a16="http://schemas.microsoft.com/office/drawing/2014/main" val="203905739"/>
                    </a:ext>
                  </a:extLst>
                </a:gridCol>
                <a:gridCol w="5304624">
                  <a:extLst>
                    <a:ext uri="{9D8B030D-6E8A-4147-A177-3AD203B41FA5}">
                      <a16:colId xmlns:a16="http://schemas.microsoft.com/office/drawing/2014/main" val="3602136130"/>
                    </a:ext>
                  </a:extLst>
                </a:gridCol>
                <a:gridCol w="4067402">
                  <a:extLst>
                    <a:ext uri="{9D8B030D-6E8A-4147-A177-3AD203B41FA5}">
                      <a16:colId xmlns:a16="http://schemas.microsoft.com/office/drawing/2014/main" val="2217028345"/>
                    </a:ext>
                  </a:extLst>
                </a:gridCol>
              </a:tblGrid>
              <a:tr h="4481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25652"/>
                  </a:ext>
                </a:extLst>
              </a:tr>
              <a:tr h="448144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54124"/>
                  </a:ext>
                </a:extLst>
              </a:tr>
              <a:tr h="806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547773"/>
                  </a:ext>
                </a:extLst>
              </a:tr>
              <a:tr h="806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94804"/>
                  </a:ext>
                </a:extLst>
              </a:tr>
              <a:tr h="806660">
                <a:tc rowSpan="2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69856"/>
                  </a:ext>
                </a:extLst>
              </a:tr>
              <a:tr h="806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347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0887" y="1921565"/>
            <a:ext cx="2729948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0887" y="2435487"/>
            <a:ext cx="3564834" cy="6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70743" y="4021705"/>
            <a:ext cx="3624978" cy="72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0886" y="3197160"/>
            <a:ext cx="4027644" cy="40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0886" y="4856592"/>
            <a:ext cx="3710609" cy="6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81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0347" y="530087"/>
            <a:ext cx="703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35440"/>
              </p:ext>
            </p:extLst>
          </p:nvPr>
        </p:nvGraphicFramePr>
        <p:xfrm>
          <a:off x="159026" y="128935"/>
          <a:ext cx="10959546" cy="660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30">
                  <a:extLst>
                    <a:ext uri="{9D8B030D-6E8A-4147-A177-3AD203B41FA5}">
                      <a16:colId xmlns:a16="http://schemas.microsoft.com/office/drawing/2014/main" val="203905739"/>
                    </a:ext>
                  </a:extLst>
                </a:gridCol>
                <a:gridCol w="5429875">
                  <a:extLst>
                    <a:ext uri="{9D8B030D-6E8A-4147-A177-3AD203B41FA5}">
                      <a16:colId xmlns:a16="http://schemas.microsoft.com/office/drawing/2014/main" val="3602136130"/>
                    </a:ext>
                  </a:extLst>
                </a:gridCol>
                <a:gridCol w="4163441">
                  <a:extLst>
                    <a:ext uri="{9D8B030D-6E8A-4147-A177-3AD203B41FA5}">
                      <a16:colId xmlns:a16="http://schemas.microsoft.com/office/drawing/2014/main" val="2217028345"/>
                    </a:ext>
                  </a:extLst>
                </a:gridCol>
              </a:tblGrid>
              <a:tr h="382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800" baseline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vai trò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25652"/>
                  </a:ext>
                </a:extLst>
              </a:tr>
              <a:tr h="382864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54124"/>
                  </a:ext>
                </a:extLst>
              </a:tr>
              <a:tr h="5684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547773"/>
                  </a:ext>
                </a:extLst>
              </a:tr>
              <a:tr h="5684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94804"/>
                  </a:ext>
                </a:extLst>
              </a:tr>
              <a:tr h="56840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52012"/>
                  </a:ext>
                </a:extLst>
              </a:tr>
              <a:tr h="568407">
                <a:tc rowSpan="2"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tính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69856"/>
                  </a:ext>
                </a:extLst>
              </a:tr>
              <a:tr h="5684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3476"/>
                  </a:ext>
                </a:extLst>
              </a:tr>
              <a:tr h="56840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gay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15456"/>
                  </a:ext>
                </a:extLst>
              </a:tr>
              <a:tr h="56840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41944"/>
                  </a:ext>
                </a:extLst>
              </a:tr>
              <a:tr h="56840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54982"/>
                  </a:ext>
                </a:extLst>
              </a:tr>
              <a:tr h="56840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2747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983896" y="2067339"/>
            <a:ext cx="2729948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83896" y="2550497"/>
            <a:ext cx="2729948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83896" y="3156157"/>
            <a:ext cx="3815606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83896" y="1192468"/>
            <a:ext cx="3445566" cy="671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83896" y="709310"/>
            <a:ext cx="3670852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3896" y="3736532"/>
            <a:ext cx="3670852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83896" y="4294803"/>
            <a:ext cx="3445566" cy="671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03164" y="5095427"/>
            <a:ext cx="2729948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28650" y="5682384"/>
            <a:ext cx="3829880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56273" y="6233457"/>
            <a:ext cx="3670852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3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51877" y="262085"/>
            <a:ext cx="397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TỔNG QUAN 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20" y="1092269"/>
            <a:ext cx="47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616" y="3419061"/>
            <a:ext cx="1736036" cy="133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4660" y="3471087"/>
            <a:ext cx="2046925" cy="108806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691792" y="4996682"/>
            <a:ext cx="2862216" cy="6512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6520" y="2343742"/>
            <a:ext cx="2446434" cy="6662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72011" y="5911639"/>
            <a:ext cx="3041886" cy="6021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97651" y="3892908"/>
            <a:ext cx="3041886" cy="6662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99643" y="2182231"/>
            <a:ext cx="2319641" cy="601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34171" y="1401319"/>
            <a:ext cx="3303812" cy="6662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83560" y="4883350"/>
            <a:ext cx="2989310" cy="58742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072">
            <a:off x="1547522" y="2473361"/>
            <a:ext cx="1114352" cy="111435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686" flipV="1">
            <a:off x="1700879" y="4520278"/>
            <a:ext cx="1114352" cy="111435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36" y="1546201"/>
            <a:ext cx="794998" cy="7949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19284" y="2369450"/>
            <a:ext cx="828336" cy="8283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47" y="4111519"/>
            <a:ext cx="997992" cy="9979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891">
            <a:off x="5733209" y="4767559"/>
            <a:ext cx="1028141" cy="10281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29862" y="5470771"/>
            <a:ext cx="999434" cy="9994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800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1480" y="304801"/>
            <a:ext cx="8931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678" y="2332383"/>
            <a:ext cx="8772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16911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21" y="211110"/>
            <a:ext cx="356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8505" y="258387"/>
            <a:ext cx="353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57: ĐA DẠNG SINH HỌC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5168" y="935729"/>
            <a:ext cx="11332517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ĐỘNG VẬT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…………………………...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ĐA DẠNG SINH HỌC ĐỘNG VẬT Ở MÔI TRƯỜNG ĐỚI LẠNH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Điều kiện khí hậu: khắc nghiệt, chủ yếu là mùa đông, thời gian mùa hè ngắn, băng tuyết phủ gần như quanh năm.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sinh vật: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Thực vật thưa thớt, thấp lùn, chỉ có 1 số loài.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Động vật: chỉ có 1 số ít loài tồn tại, có đặc điểm thích nghi với khí hậu lạnh giá (gấu trắng, hải cầu, cá voi, chim cánh cụt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Cấu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Bộ lông dày: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Mỡ dưới da dày: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Lông màu trắng (mùa đông):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Tập tính: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Ngủ đông để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di cư tránh rét, tìm nơi ấm áp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ban ngày (thời tiết ấm hơn, tận dụng được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chồn, cáo, cú trắng...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4925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21" y="211110"/>
            <a:ext cx="356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661" y="1179443"/>
            <a:ext cx="9594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ĐA DẠNG SINH HỌC ĐỘNG VẬT Ở MÔI TRƯỜNG HOANG MẠC ĐỚI NÓNG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Điều kiện khí hậu: rất nóng và khô, vực nước rất hiểm và phân bố rải rác xa nhau.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sinh vật: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Thực vật nhỏ, xơ xác.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Động vật: ít loài và có những đặc trưng đối với khí hậu khô và nóng.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động vật thích nghi với khí hậu khô nóng (hoang mạc)</a:t>
            </a:r>
          </a:p>
          <a:p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Cấu tạo: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Chân dài: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……………………………………………………………………………………………..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Chân cao, móng rộng, đệm thịt dày: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Bướu mỡ lạc đà: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(nước trao đổi chất)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Màu lông nhạt, giống màu: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Tập tính: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bước nhảy cao và xa, di chuyển bằng cách quăng thân: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vào ban đêm: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…………………………………………………………………………….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Khả năng đi xa tốt, nhịn khát: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………………………………………………………………………..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604347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07" y="1126227"/>
            <a:ext cx="8314857" cy="5513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307" y="1152835"/>
            <a:ext cx="2888974" cy="54598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1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807282" y="1139479"/>
            <a:ext cx="2888974" cy="28028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2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823792" y="3942314"/>
            <a:ext cx="2888974" cy="2697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3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7712765" y="1126227"/>
            <a:ext cx="2520399" cy="379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9276" y="4916556"/>
            <a:ext cx="2503888" cy="1722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4773" y="17628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134241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81739" y="318053"/>
            <a:ext cx="4810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3404" y="1228397"/>
            <a:ext cx="89717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b="1" dirty="0">
                <a:solidFill>
                  <a:srgbClr val="008000"/>
                </a:solidFill>
                <a:latin typeface="+mj-lt"/>
              </a:rPr>
              <a:t>Câu 1. 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Tiêu chí nào dưới đây biểu thị sự đa dạng sinh học?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A. Số lượng loài trong quần thể.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B. Số lượng cá thể trong quần xã.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C. Số lượng loài.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D. Số lượng cá thể trong một loài.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477078" y="5724939"/>
            <a:ext cx="2146852" cy="103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27" y="3709004"/>
            <a:ext cx="962044" cy="7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8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07" y="1126227"/>
            <a:ext cx="8314857" cy="5513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7282" y="1139479"/>
            <a:ext cx="2888974" cy="28028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3792" y="3942314"/>
            <a:ext cx="2888974" cy="2697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2765" y="1126227"/>
            <a:ext cx="2520399" cy="379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9276" y="4916556"/>
            <a:ext cx="2503888" cy="1722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4773" y="17628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75512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04730" y="595606"/>
            <a:ext cx="86536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b="1" dirty="0">
                <a:solidFill>
                  <a:srgbClr val="008000"/>
                </a:solidFill>
                <a:latin typeface="+mj-lt"/>
              </a:rPr>
              <a:t>Câu 2. 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Lớp mỡ rất dày ở chim cánh cụt có vai trò gì?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A. Giúp chim giữ nhiệt cho cơ thể.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B. Dự trữ năng lượng chống rét.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C. Giúp chim dễ nổi khi lặn biển.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D. Cả A và B đều đúng.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384313" y="5592417"/>
            <a:ext cx="2226365" cy="927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44" y="4012095"/>
            <a:ext cx="962044" cy="7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5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07" y="1126227"/>
            <a:ext cx="8314857" cy="5513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3792" y="3942314"/>
            <a:ext cx="2888974" cy="2697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2765" y="1126227"/>
            <a:ext cx="2520399" cy="379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9276" y="4916556"/>
            <a:ext cx="2503888" cy="1722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4773" y="17628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581207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3826" y="589040"/>
            <a:ext cx="10681253" cy="513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b="1" dirty="0">
                <a:solidFill>
                  <a:srgbClr val="008000"/>
                </a:solidFill>
                <a:latin typeface="+mj-lt"/>
              </a:rPr>
              <a:t>Câu 3.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 Đặc điểm nào sau đây thường gặp ở động vật sống ở môi trường đới lanh?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A. Thường hoạt động vào ban đêm.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B. Lông chuyển sang màu trắng vào mùa đông.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C. Móng rộng, đệm thịt dày.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D. Chân cao, dài.</a:t>
            </a:r>
            <a:endParaRPr lang="en-US" sz="2800" dirty="0">
              <a:latin typeface="+mj-lt"/>
            </a:endParaRPr>
          </a:p>
        </p:txBody>
      </p:sp>
      <p:sp>
        <p:nvSpPr>
          <p:cNvPr id="4" name="Pentagon 3">
            <a:hlinkClick r:id="rId2" action="ppaction://hlinksldjump"/>
          </p:cNvPr>
          <p:cNvSpPr/>
          <p:nvPr/>
        </p:nvSpPr>
        <p:spPr>
          <a:xfrm>
            <a:off x="9222496" y="5472094"/>
            <a:ext cx="1736034" cy="10999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71" y="3068734"/>
            <a:ext cx="962044" cy="7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9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07" y="1126227"/>
            <a:ext cx="8314857" cy="5513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12765" y="1126227"/>
            <a:ext cx="2520399" cy="379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9276" y="4916556"/>
            <a:ext cx="2503888" cy="1722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4773" y="17628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86221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11" y="2014632"/>
            <a:ext cx="5213419" cy="325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3" y="2014631"/>
            <a:ext cx="4968490" cy="325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2867" y="5691809"/>
            <a:ext cx="307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4641" y="5691809"/>
            <a:ext cx="25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302" y="417450"/>
            <a:ext cx="681161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KHẮT NGHIỆT NHƯ THẾ NÀY THÌ SỰ ĐA DẠNG ĐỘNG VẬT SẼ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803954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7609" y="428178"/>
            <a:ext cx="107199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rgbClr val="008000"/>
                </a:solidFill>
                <a:latin typeface="+mj-lt"/>
              </a:rPr>
              <a:t>Câu 4.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 Hiện tượng ngủ đông của động vật đới lạnh có ý nghĩ gì?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A. Giúp cơ thể tiết kiệm năng lượng.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B. Giúp cơ thể tổng hợp được nhiều nhiệt.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C. Giúp lẩn tránh kẻ thù.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D. Tránh mất nước cho cơ thể.</a:t>
            </a:r>
          </a:p>
          <a:p>
            <a:pPr algn="just">
              <a:lnSpc>
                <a:spcPct val="200000"/>
              </a:lnSpc>
            </a:pPr>
            <a:endParaRPr lang="vi-VN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Pentagon 2">
            <a:hlinkClick r:id="rId2" action="ppaction://hlinksldjump"/>
          </p:cNvPr>
          <p:cNvSpPr/>
          <p:nvPr/>
        </p:nvSpPr>
        <p:spPr>
          <a:xfrm>
            <a:off x="331304" y="5449160"/>
            <a:ext cx="2464905" cy="98066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4" y="1467678"/>
            <a:ext cx="962044" cy="7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3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07" y="1126227"/>
            <a:ext cx="8314857" cy="5513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29276" y="4916556"/>
            <a:ext cx="2503888" cy="1722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4773" y="17628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7447943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74079" y="357809"/>
            <a:ext cx="9024730" cy="586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rgbClr val="008000"/>
                </a:solidFill>
                <a:latin typeface="+mj-lt"/>
              </a:rPr>
              <a:t>Câu 5.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 Đặc điểm nào dưới đây không có ở các động vật đới nóng?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A. Di chuyển bằng cách quăng thân.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B. Thường hoạt động vào ban ngày trong mùa hè.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C. Có khả năng di chuyển rất xa.</a:t>
            </a:r>
          </a:p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D. Chân cao, móng rộng và đệm thịt dày.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9" y="3429000"/>
            <a:ext cx="962044" cy="7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8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11" y="1790916"/>
            <a:ext cx="7212441" cy="47821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44773" y="17628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2765" y="56886"/>
            <a:ext cx="8786192" cy="346805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103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3540" y="-11049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25" b="100000" l="0" r="100000">
                        <a14:foregroundMark x1="46563" y1="70469" x2="46563" y2="70469"/>
                        <a14:backgroundMark x1="11719" y1="61719" x2="17813" y2="73594"/>
                        <a14:backgroundMark x1="2344" y1="67031" x2="2344" y2="6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72"/>
            <a:ext cx="4362428" cy="43624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25" b="100000" l="0" r="100000">
                        <a14:foregroundMark x1="46563" y1="70469" x2="46563" y2="70469"/>
                        <a14:backgroundMark x1="11719" y1="61719" x2="17813" y2="73594"/>
                        <a14:backgroundMark x1="2344" y1="67031" x2="2344" y2="6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39" y="2729948"/>
            <a:ext cx="4362428" cy="40570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25" b="100000" l="0" r="100000">
                        <a14:foregroundMark x1="46563" y1="70469" x2="46563" y2="70469"/>
                        <a14:backgroundMark x1="11719" y1="61719" x2="17813" y2="73594"/>
                        <a14:backgroundMark x1="2344" y1="67031" x2="2344" y2="6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12" y="2759935"/>
            <a:ext cx="4362428" cy="4057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0115" y="305364"/>
            <a:ext cx="982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 : ĐA DẠNG SINH HỌC 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86" y="1337254"/>
            <a:ext cx="528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5" y="2576997"/>
            <a:ext cx="2939860" cy="147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23" y="2350511"/>
            <a:ext cx="2749108" cy="183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650967" y="4518011"/>
            <a:ext cx="332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9225" y="4518011"/>
            <a:ext cx="338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15" y="4633770"/>
            <a:ext cx="15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8767" y="4518011"/>
            <a:ext cx="332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0478" y="4518011"/>
            <a:ext cx="332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10" y="2468564"/>
            <a:ext cx="2484906" cy="165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58" y="2351138"/>
            <a:ext cx="2519730" cy="188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734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603543" y="395960"/>
            <a:ext cx="6235657" cy="386300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165" y="4876800"/>
            <a:ext cx="898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02612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Cloud 14"/>
          <p:cNvSpPr/>
          <p:nvPr/>
        </p:nvSpPr>
        <p:spPr>
          <a:xfrm>
            <a:off x="6569993" y="520692"/>
            <a:ext cx="4510156" cy="26213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1781" y="191801"/>
            <a:ext cx="6609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 : ĐA DẠNG SINH HỌC 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308" y="768323"/>
            <a:ext cx="528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" y="1414654"/>
            <a:ext cx="5035822" cy="252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74217" y="1273158"/>
            <a:ext cx="136922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2388" y="2109708"/>
            <a:ext cx="13692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7983" y="1204424"/>
            <a:ext cx="178990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813" y1="40469" x2="22813" y2="40469"/>
                        <a14:foregroundMark x1="28281" y1="23281" x2="28281" y2="23281"/>
                        <a14:foregroundMark x1="68438" y1="22188" x2="68438" y2="22188"/>
                        <a14:foregroundMark x1="66250" y1="35781" x2="66250" y2="35781"/>
                        <a14:foregroundMark x1="29375" y1="30000" x2="29375" y2="30000"/>
                        <a14:foregroundMark x1="25625" y1="45000" x2="25625" y2="45000"/>
                        <a14:foregroundMark x1="46719" y1="42188" x2="46719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87" y="2480110"/>
            <a:ext cx="4298249" cy="4298249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186822" y="4084552"/>
            <a:ext cx="3257786" cy="79513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Pentagon 16"/>
          <p:cNvSpPr/>
          <p:nvPr/>
        </p:nvSpPr>
        <p:spPr>
          <a:xfrm>
            <a:off x="823885" y="4978529"/>
            <a:ext cx="3257786" cy="79513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Pentagon 17"/>
          <p:cNvSpPr/>
          <p:nvPr/>
        </p:nvSpPr>
        <p:spPr>
          <a:xfrm>
            <a:off x="1405072" y="5892009"/>
            <a:ext cx="3257786" cy="79513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hevron 18"/>
          <p:cNvSpPr/>
          <p:nvPr/>
        </p:nvSpPr>
        <p:spPr>
          <a:xfrm>
            <a:off x="3444608" y="4084552"/>
            <a:ext cx="6247292" cy="79513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Chevron 19"/>
          <p:cNvSpPr/>
          <p:nvPr/>
        </p:nvSpPr>
        <p:spPr>
          <a:xfrm>
            <a:off x="4049647" y="4978528"/>
            <a:ext cx="6247292" cy="79513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Chevron 20"/>
          <p:cNvSpPr/>
          <p:nvPr/>
        </p:nvSpPr>
        <p:spPr>
          <a:xfrm>
            <a:off x="4548732" y="5893862"/>
            <a:ext cx="6247292" cy="79513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51751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0115" y="305364"/>
            <a:ext cx="982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 : ĐA DẠNG SINH HỌC 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86" y="1337254"/>
            <a:ext cx="528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1925249"/>
            <a:ext cx="4205909" cy="280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3" y="2027723"/>
            <a:ext cx="5035822" cy="252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4220" y="4582318"/>
            <a:ext cx="8587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56725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028" y="0"/>
            <a:ext cx="12058460" cy="6858000"/>
            <a:chOff x="0" y="0"/>
            <a:chExt cx="12058460" cy="6858000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0958530" y="3159039"/>
              <a:ext cx="1099930" cy="10999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12776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54" y="3822731"/>
            <a:ext cx="3183502" cy="238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4" y="3930460"/>
            <a:ext cx="3284438" cy="218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01" y="1060890"/>
            <a:ext cx="2989855" cy="199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6" y="1146683"/>
            <a:ext cx="3565849" cy="178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5617" y="92765"/>
            <a:ext cx="5446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57" y="4012054"/>
            <a:ext cx="3348299" cy="200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06" y="1113181"/>
            <a:ext cx="2703616" cy="202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20785" y="3115284"/>
            <a:ext cx="353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1877" y="3115284"/>
            <a:ext cx="332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0376" y="3133430"/>
            <a:ext cx="338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9693" y="6153198"/>
            <a:ext cx="229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0951" y="6153198"/>
            <a:ext cx="275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9283" y="6153198"/>
            <a:ext cx="221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5618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21" y="211110"/>
            <a:ext cx="356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753" y="288054"/>
            <a:ext cx="68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57: ĐA DẠNG SINH HỌC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5169" y="1197341"/>
            <a:ext cx="11199996" cy="4739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ĐỘNG VẬT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…………….…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…………………………...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2834" y="1706448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5829" y="2467102"/>
            <a:ext cx="336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612" y="2499090"/>
            <a:ext cx="336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090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1742</Words>
  <Application>Microsoft Office PowerPoint</Application>
  <PresentationFormat>Widescreen</PresentationFormat>
  <Paragraphs>248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Teacher</dc:creator>
  <cp:lastModifiedBy>Thuy Teacher</cp:lastModifiedBy>
  <cp:revision>58</cp:revision>
  <dcterms:created xsi:type="dcterms:W3CDTF">2022-03-23T07:30:47Z</dcterms:created>
  <dcterms:modified xsi:type="dcterms:W3CDTF">2022-03-28T14:54:22Z</dcterms:modified>
</cp:coreProperties>
</file>